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287" r:id="rId3"/>
    <p:sldId id="276" r:id="rId4"/>
    <p:sldId id="289" r:id="rId5"/>
    <p:sldId id="258" r:id="rId6"/>
    <p:sldId id="284" r:id="rId7"/>
    <p:sldId id="286" r:id="rId8"/>
    <p:sldId id="285" r:id="rId9"/>
    <p:sldId id="262" r:id="rId10"/>
    <p:sldId id="257" r:id="rId11"/>
    <p:sldId id="259" r:id="rId12"/>
    <p:sldId id="264" r:id="rId13"/>
    <p:sldId id="261" r:id="rId14"/>
    <p:sldId id="260" r:id="rId15"/>
    <p:sldId id="288" r:id="rId16"/>
    <p:sldId id="277" r:id="rId17"/>
    <p:sldId id="279" r:id="rId18"/>
    <p:sldId id="280" r:id="rId19"/>
    <p:sldId id="282" r:id="rId20"/>
    <p:sldId id="278" r:id="rId21"/>
    <p:sldId id="274" r:id="rId22"/>
    <p:sldId id="256" r:id="rId23"/>
    <p:sldId id="26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731EC-BDD2-4CEF-B18A-AF94ACD80E1A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6BE6C-6ECD-4D3D-BEDD-206FDCDF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55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014C01-2222-173E-F8C8-512E9D97F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47309E-C2A2-7FAF-48B5-EFB7D64D3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24B126-70BB-6142-7321-1B2538AE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B045-B2AC-4162-8B64-067EA7B8F6A5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EF9971-41BC-B4A7-7012-C4835CBE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6F587-D763-A6F6-DC64-162FB91C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6889-6FAE-4BC3-810D-E52D11C6B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03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E3871-852D-6973-73D7-4C38F1DD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692FB9-F509-AA28-9C90-109FFA7C2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BAB99E-BB4C-4B4C-12B7-572DD7D1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B045-B2AC-4162-8B64-067EA7B8F6A5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08FD82-A601-DE02-217E-B99D1FDF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45A93F-2BB9-612F-B2E4-CDC56F6E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6889-6FAE-4BC3-810D-E52D11C6B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68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F5A84E8-D1C5-6602-ACC2-198D171F3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08BA33-0F36-C62A-BB1F-553B7A53B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75A29C-629A-56F3-21F5-685A004A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B045-B2AC-4162-8B64-067EA7B8F6A5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BC1F0F-308E-50CA-62FA-6EB4DE77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8B8675-5562-1467-5E9C-CE9FDFA1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6889-6FAE-4BC3-810D-E52D11C6B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03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8FA72-FECD-19D7-7F8E-44523706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799705-25AC-4038-38DE-8DE597834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B43118-42B1-B309-2456-72C6AD98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B045-B2AC-4162-8B64-067EA7B8F6A5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4FA646-2322-7E4A-16E7-9B6880E1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74163B-D85D-5345-279E-D639C9EC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6889-6FAE-4BC3-810D-E52D11C6B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26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37CD0-C497-C3A2-90F9-7C5C1137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B23BCB-F1A8-0BA0-C7C0-27F25D163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6C121C-8F30-8AC7-1D0F-7D4E2505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B045-B2AC-4162-8B64-067EA7B8F6A5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AFB6EE-5B59-7D2C-D869-B3375589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277E4D-8D79-3C89-C264-35610CBB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6889-6FAE-4BC3-810D-E52D11C6B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21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C5235-B38E-E7ED-6EC8-635C7B11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71F863-99FA-896D-4981-3B464605D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56B796-EA60-BCDE-BA00-DE0688E20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E205CD-CED7-624F-8AC7-C636017C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B045-B2AC-4162-8B64-067EA7B8F6A5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FD44DD-59FA-DF8C-B6D6-71E4CFA3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EA823A-1E1F-4C17-F599-BA028B0D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6889-6FAE-4BC3-810D-E52D11C6B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12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1CFFA-B3F3-F842-2E95-CACD4D6D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C4FF86-D851-170F-4FEF-59CDEFB3A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1EDD84-13B8-EE1D-AAE5-13FF1F79B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D43845D-361A-D58A-9917-168B74C52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447F90-DED6-D2B2-99A7-F026E2739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E099BB-20D6-EA1B-3919-5EE6A75B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B045-B2AC-4162-8B64-067EA7B8F6A5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BD9DBC-9596-9631-DA86-41005E73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AC2728A-3DDC-9288-16E8-E8664B3B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6889-6FAE-4BC3-810D-E52D11C6B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50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0B457-A34F-C831-699D-9BB27BFA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C0F565-5007-D12F-D011-49EC18D1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B045-B2AC-4162-8B64-067EA7B8F6A5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BEDFB2-A053-FC68-4ED7-A7B074C9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2D0FB6-1109-7BC2-E38B-3B321EE5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6889-6FAE-4BC3-810D-E52D11C6B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37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BB5408-C1B6-D6BC-6FB4-066E6379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B045-B2AC-4162-8B64-067EA7B8F6A5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38B9A6-5633-A44B-E0B3-D38A1385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BE7B10-3015-9D1F-16AB-6A05EC22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6889-6FAE-4BC3-810D-E52D11C6B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05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C1F3B-71D5-7E34-9FE3-ABD4C934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612D9-2CAB-255C-A90B-CE2432506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E11C7D-6365-CE5B-5B7A-2512E30AB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580FA9-70A9-BAEB-A7B0-7D64594A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B045-B2AC-4162-8B64-067EA7B8F6A5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5D0D22-26C3-8733-76D1-06B5767B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893F6E-4093-735B-5AAD-C32DCA2A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6889-6FAE-4BC3-810D-E52D11C6B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26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A37A3-9271-4D2F-3C3C-91E2AD3D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8CCDC35-87F7-9A5B-D32F-4E67D765F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FE511E-1F23-38A2-B035-D8D1B106C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D93857-82F9-7E83-7850-1846E95E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B045-B2AC-4162-8B64-067EA7B8F6A5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CAEBD8-D9D2-19D3-27E6-1CEFA08E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8D185D-795D-F6CB-70DA-E9CF460E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6889-6FAE-4BC3-810D-E52D11C6B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41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0CC3E98-12D8-D9A3-6216-C34471460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2BB868-7AF5-2DE4-D760-5A553D5AD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9F75FB-8B20-FF33-EABA-6F0156CEA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8B045-B2AC-4162-8B64-067EA7B8F6A5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9BB5CD-EF43-7EF6-47A5-401380D77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0C39CE-E3C3-4FE6-A4FB-C91C98023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F6889-6FAE-4BC3-810D-E52D11C6B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72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cz-milka.net/kreativni-tvorba-navody/2017-06-29-vermikompostovani-i/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Wj3LwVRWV0&amp;t=188s" TargetMode="External"/><Relationship Id="rId3" Type="http://schemas.openxmlformats.org/officeDocument/2006/relationships/hyperlink" Target="https://kokoza.cz/kompostovani/vermikompostovaci-faq-aneb-odpovedi-na-nejcasteji-kladene-otazky-ke-kompostovani/" TargetMode="External"/><Relationship Id="rId7" Type="http://schemas.openxmlformats.org/officeDocument/2006/relationships/hyperlink" Target="https://www.youtube.com/watch?time_continue=2&amp;v=v7hbofg1lqE&amp;feature=emb_logo" TargetMode="External"/><Relationship Id="rId2" Type="http://schemas.openxmlformats.org/officeDocument/2006/relationships/hyperlink" Target="https://kokoza.cz/kompostovani/nejcastejsi-kompostovaci-dotazy-v-roce-202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MCQXTLNhpZ8" TargetMode="External"/><Relationship Id="rId5" Type="http://schemas.openxmlformats.org/officeDocument/2006/relationships/hyperlink" Target="https://kokoza.cz/kompostovani/puvod-a-druhy-zizal-odkud-pochazi-kalifornska-zizala/" TargetMode="External"/><Relationship Id="rId4" Type="http://schemas.openxmlformats.org/officeDocument/2006/relationships/hyperlink" Target="https://kokoza.cz/kompostovani/jak-se-spravne-starat-o-kalifornske-zizal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4">
            <a:extLst>
              <a:ext uri="{FF2B5EF4-FFF2-40B4-BE49-F238E27FC236}">
                <a16:creationId xmlns:a16="http://schemas.microsoft.com/office/drawing/2014/main" id="{3B4D4676-BCE8-9B08-429B-8CF492F13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1" y="742951"/>
            <a:ext cx="10002129" cy="562619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3D84EFF-ED60-B942-58F3-D0251C09AC66}"/>
              </a:ext>
            </a:extLst>
          </p:cNvPr>
          <p:cNvSpPr txBox="1"/>
          <p:nvPr/>
        </p:nvSpPr>
        <p:spPr>
          <a:xfrm>
            <a:off x="7877908" y="4079631"/>
            <a:ext cx="29630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7. 6. 2022</a:t>
            </a:r>
          </a:p>
          <a:p>
            <a:r>
              <a:rPr lang="cs-CZ" sz="2400" dirty="0">
                <a:solidFill>
                  <a:schemeClr val="bg1"/>
                </a:solidFill>
              </a:rPr>
              <a:t>Mgr. Kamila Karásková</a:t>
            </a:r>
          </a:p>
          <a:p>
            <a:r>
              <a:rPr lang="cs-CZ" sz="2400" dirty="0">
                <a:solidFill>
                  <a:schemeClr val="bg1"/>
                </a:solidFill>
              </a:rPr>
              <a:t>Ve spolupráci s</a:t>
            </a:r>
          </a:p>
          <a:p>
            <a:r>
              <a:rPr lang="cs-CZ" sz="2400" dirty="0">
                <a:solidFill>
                  <a:schemeClr val="bg1"/>
                </a:solidFill>
              </a:rPr>
              <a:t>Kavárna KABINET CB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379256A-D5A4-BD6F-D276-48BD13EF33BA}"/>
              </a:ext>
            </a:extLst>
          </p:cNvPr>
          <p:cNvSpPr txBox="1"/>
          <p:nvPr/>
        </p:nvSpPr>
        <p:spPr>
          <a:xfrm>
            <a:off x="1533378" y="1350498"/>
            <a:ext cx="3111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ZE ZEMĚ OPĚT ZPĚT</a:t>
            </a:r>
          </a:p>
        </p:txBody>
      </p:sp>
    </p:spTree>
    <p:extLst>
      <p:ext uri="{BB962C8B-B14F-4D97-AF65-F5344CB8AC3E}">
        <p14:creationId xmlns:p14="http://schemas.microsoft.com/office/powerpoint/2010/main" val="161021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8E7F9-40B3-A6A3-59CC-D63F8749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do </a:t>
            </a:r>
            <a:r>
              <a:rPr lang="cs-CZ" dirty="0" err="1"/>
              <a:t>vermíku</a:t>
            </a:r>
            <a:r>
              <a:rPr lang="cs-CZ" dirty="0"/>
              <a:t> NEPATŘÍ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3E359E-68C9-F929-F810-3BC91947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667250"/>
          </a:xfrm>
        </p:spPr>
        <p:txBody>
          <a:bodyPr>
            <a:normAutofit/>
          </a:bodyPr>
          <a:lstStyle/>
          <a:p>
            <a:r>
              <a:rPr lang="cs-CZ" dirty="0"/>
              <a:t>Slupky z cibule, česneku, zázvor (vše </a:t>
            </a:r>
            <a:r>
              <a:rPr lang="cs-CZ" u="sng" dirty="0"/>
              <a:t>v malém množství </a:t>
            </a:r>
            <a:r>
              <a:rPr lang="cs-CZ" dirty="0"/>
              <a:t>nevadí)</a:t>
            </a:r>
          </a:p>
          <a:p>
            <a:r>
              <a:rPr lang="cs-CZ" dirty="0"/>
              <a:t>Kůra citrusů (pomeranče, mandarinky, citrony) - zakyselují</a:t>
            </a:r>
          </a:p>
          <a:p>
            <a:r>
              <a:rPr lang="cs-CZ" dirty="0"/>
              <a:t>Maso, mléko, vejce, tuky – veškeré živočišné zbytky (žížala je vegetarián </a:t>
            </a:r>
            <a:r>
              <a:rPr lang="cs-CZ" dirty="0">
                <a:sym typeface="Wingdings" panose="05000000000000000000" pitchFamily="2" charset="2"/>
              </a:rPr>
              <a:t> )</a:t>
            </a:r>
            <a:endParaRPr lang="cs-CZ" dirty="0"/>
          </a:p>
          <a:p>
            <a:r>
              <a:rPr lang="cs-CZ" dirty="0"/>
              <a:t>Tvrdé dřevnaté stonky (růží, koncovky banánů apod.) (žížala nemá zuby)</a:t>
            </a:r>
          </a:p>
          <a:p>
            <a:r>
              <a:rPr lang="cs-CZ" dirty="0"/>
              <a:t>Pecky (neuškodí, ale také </a:t>
            </a:r>
            <a:r>
              <a:rPr lang="cs-CZ" dirty="0" err="1"/>
              <a:t>nezetleje</a:t>
            </a:r>
            <a:r>
              <a:rPr lang="cs-CZ" dirty="0"/>
              <a:t> a budete to pak muset vybírat)</a:t>
            </a:r>
          </a:p>
          <a:p>
            <a:r>
              <a:rPr lang="cs-CZ" dirty="0"/>
              <a:t>Skořápky ořechů (</a:t>
            </a:r>
            <a:r>
              <a:rPr lang="cs-CZ" dirty="0" err="1"/>
              <a:t>nezetlejí</a:t>
            </a:r>
            <a:r>
              <a:rPr lang="cs-CZ" dirty="0"/>
              <a:t>)</a:t>
            </a:r>
          </a:p>
          <a:p>
            <a:r>
              <a:rPr lang="cs-CZ" dirty="0"/>
              <a:t>Pečivo, strouhanka – dle množství plísně</a:t>
            </a:r>
          </a:p>
          <a:p>
            <a:r>
              <a:rPr lang="cs-CZ" dirty="0"/>
              <a:t>Hovínka (masožravých) zvířat (kočka, pes, tygr)</a:t>
            </a:r>
          </a:p>
          <a:p>
            <a:r>
              <a:rPr lang="cs-CZ" dirty="0"/>
              <a:t>(stelivo od hlodavců si rozmyslete – hovínka lákají mouchy-</a:t>
            </a:r>
            <a:r>
              <a:rPr lang="cs-CZ" sz="2400" i="1" dirty="0"/>
              <a:t>aspoň u mě doma ano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6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F919D0B-2F80-32FE-8609-B4F8C61CF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t="3990" r="6788" b="4150"/>
          <a:stretch/>
        </p:blipFill>
        <p:spPr>
          <a:xfrm>
            <a:off x="191484" y="18333"/>
            <a:ext cx="5266781" cy="6839667"/>
          </a:xfrm>
          <a:prstGeom prst="rect">
            <a:avLst/>
          </a:prstGeom>
        </p:spPr>
      </p:pic>
      <p:pic>
        <p:nvPicPr>
          <p:cNvPr id="7170" name="Picture 2" descr="Vyrobte si praktický vermikompostér na bioodpad — CULINA BOTANICA">
            <a:extLst>
              <a:ext uri="{FF2B5EF4-FFF2-40B4-BE49-F238E27FC236}">
                <a16:creationId xmlns:a16="http://schemas.microsoft.com/office/drawing/2014/main" id="{52EA41D6-EDA4-CD28-E65C-CE7B6E66E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13669"/>
          <a:stretch/>
        </p:blipFill>
        <p:spPr bwMode="auto">
          <a:xfrm>
            <a:off x="6421298" y="323557"/>
            <a:ext cx="4015921" cy="25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e škole máme vlastní vermikompostér! - Gymnázium Františka Palackého  Valašské Meziříčí">
            <a:extLst>
              <a:ext uri="{FF2B5EF4-FFF2-40B4-BE49-F238E27FC236}">
                <a16:creationId xmlns:a16="http://schemas.microsoft.com/office/drawing/2014/main" id="{B35AAF4C-3480-EAAA-2C76-69E0EA98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57" y="3102464"/>
            <a:ext cx="4572001" cy="34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40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8145DC-4360-063D-E08A-0DA59A272B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06400"/>
            <a:ext cx="12192000" cy="6451599"/>
          </a:xfrm>
        </p:spPr>
        <p:txBody>
          <a:bodyPr/>
          <a:lstStyle/>
          <a:p>
            <a:r>
              <a:rPr lang="cs-CZ" dirty="0"/>
              <a:t>Podrobný postup, jak vyrobit </a:t>
            </a:r>
            <a:r>
              <a:rPr lang="cs-CZ" dirty="0" err="1"/>
              <a:t>vermikomposter</a:t>
            </a:r>
            <a:r>
              <a:rPr lang="cs-CZ" dirty="0"/>
              <a:t> krok za krokem, např. zde: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https://www.cz-milka.net/kreativni-tvorba-navody/2017-06-29-vermikompostovani-i/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E67597-9C2D-0219-9D77-3B9ACFAC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53" y="1487715"/>
            <a:ext cx="3872161" cy="516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rmikompostér | PRIMALEX">
            <a:extLst>
              <a:ext uri="{FF2B5EF4-FFF2-40B4-BE49-F238E27FC236}">
                <a16:creationId xmlns:a16="http://schemas.microsoft.com/office/drawing/2014/main" id="{62DF90CB-973B-385D-EEC5-ABA1463EA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t="9037" r="7567" b="2991"/>
          <a:stretch/>
        </p:blipFill>
        <p:spPr bwMode="auto">
          <a:xfrm>
            <a:off x="3924299" y="1778000"/>
            <a:ext cx="3162301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E29F528-FF26-4FAB-E201-10173090FDF0}"/>
              </a:ext>
            </a:extLst>
          </p:cNvPr>
          <p:cNvSpPr txBox="1"/>
          <p:nvPr/>
        </p:nvSpPr>
        <p:spPr>
          <a:xfrm>
            <a:off x="4165600" y="6108700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Primalex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079A2C-BF6A-41CE-268D-064B4F9B2FA5}"/>
              </a:ext>
            </a:extLst>
          </p:cNvPr>
          <p:cNvSpPr txBox="1"/>
          <p:nvPr/>
        </p:nvSpPr>
        <p:spPr>
          <a:xfrm>
            <a:off x="7419953" y="6172200"/>
            <a:ext cx="106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IKEA</a:t>
            </a:r>
          </a:p>
        </p:txBody>
      </p:sp>
      <p:pic>
        <p:nvPicPr>
          <p:cNvPr id="4098" name="Picture 2" descr="Vermikompostování: Když se o bioodpad starají vaše žížaly - Ekolist.cz">
            <a:extLst>
              <a:ext uri="{FF2B5EF4-FFF2-40B4-BE49-F238E27FC236}">
                <a16:creationId xmlns:a16="http://schemas.microsoft.com/office/drawing/2014/main" id="{77476230-DA78-E282-8945-CAE98F32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6" y="1849706"/>
            <a:ext cx="31432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A3E9F90-4BBD-BA86-B729-CA079CBD8416}"/>
              </a:ext>
            </a:extLst>
          </p:cNvPr>
          <p:cNvSpPr txBox="1"/>
          <p:nvPr/>
        </p:nvSpPr>
        <p:spPr>
          <a:xfrm>
            <a:off x="447696" y="6108700"/>
            <a:ext cx="230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Kancelář.potřeby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2688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7A25310-32F4-C21C-4A38-A70DFA57B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7" r="16359"/>
          <a:stretch/>
        </p:blipFill>
        <p:spPr>
          <a:xfrm>
            <a:off x="7399606" y="423884"/>
            <a:ext cx="4014019" cy="563929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BD80DB9-1287-B4A6-5D15-427275D4B898}"/>
              </a:ext>
            </a:extLst>
          </p:cNvPr>
          <p:cNvSpPr txBox="1"/>
          <p:nvPr/>
        </p:nvSpPr>
        <p:spPr>
          <a:xfrm>
            <a:off x="778375" y="5725552"/>
            <a:ext cx="241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VermiHut</a:t>
            </a:r>
            <a:r>
              <a:rPr lang="cs-CZ" sz="2400" dirty="0"/>
              <a:t> Plus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CBE547-191D-53B2-2306-E1A8A312F367}"/>
              </a:ext>
            </a:extLst>
          </p:cNvPr>
          <p:cNvSpPr txBox="1"/>
          <p:nvPr/>
        </p:nvSpPr>
        <p:spPr>
          <a:xfrm>
            <a:off x="7568417" y="6063176"/>
            <a:ext cx="384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City </a:t>
            </a:r>
            <a:r>
              <a:rPr lang="cs-CZ" sz="2400" dirty="0" err="1"/>
              <a:t>Worms</a:t>
            </a:r>
            <a:r>
              <a:rPr lang="cs-CZ" sz="2400" dirty="0"/>
              <a:t> (je na kolečkách)</a:t>
            </a:r>
          </a:p>
        </p:txBody>
      </p:sp>
      <p:pic>
        <p:nvPicPr>
          <p:cNvPr id="2050" name="Picture 2" descr="VH G5 jpg">
            <a:extLst>
              <a:ext uri="{FF2B5EF4-FFF2-40B4-BE49-F238E27FC236}">
                <a16:creationId xmlns:a16="http://schemas.microsoft.com/office/drawing/2014/main" id="{7FE938D2-19F8-7018-CB0C-6B6B8482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3" y="824179"/>
            <a:ext cx="6448425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8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249B52-74A2-0E1E-D472-83EBEBDE95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2" b="6610"/>
          <a:stretch/>
        </p:blipFill>
        <p:spPr>
          <a:xfrm>
            <a:off x="7445177" y="2335239"/>
            <a:ext cx="4404337" cy="43750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64BAD7-022C-A826-796C-7B06CE7347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r="10412"/>
          <a:stretch/>
        </p:blipFill>
        <p:spPr>
          <a:xfrm>
            <a:off x="342486" y="2267711"/>
            <a:ext cx="2827342" cy="43994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792DD4-207D-25E9-C518-955EA9B61A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0855" r="9258" b="10059"/>
          <a:stretch/>
        </p:blipFill>
        <p:spPr>
          <a:xfrm>
            <a:off x="3566247" y="2335239"/>
            <a:ext cx="3482511" cy="4331904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DAB37B9B-66FE-C7EB-4F1E-3239066997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cs-CZ" dirty="0"/>
              <a:t>      Velkoobjemové </a:t>
            </a:r>
            <a:r>
              <a:rPr lang="cs-CZ" dirty="0" err="1"/>
              <a:t>vermikompostéry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51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0B038-EC3C-183D-7415-6B7E0C87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miniVermikompostér</a:t>
            </a:r>
            <a:r>
              <a:rPr lang="cs-CZ" dirty="0"/>
              <a:t> přímo do květináče</a:t>
            </a:r>
          </a:p>
        </p:txBody>
      </p:sp>
      <p:pic>
        <p:nvPicPr>
          <p:cNvPr id="3074" name="Picture 2" descr="Vermikompostér do květináčů a truhlíků 1">
            <a:extLst>
              <a:ext uri="{FF2B5EF4-FFF2-40B4-BE49-F238E27FC236}">
                <a16:creationId xmlns:a16="http://schemas.microsoft.com/office/drawing/2014/main" id="{9DB697F8-B4FD-6D4A-73B6-A9F87BF566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7490"/>
            <a:ext cx="58103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EC8B684-9895-08B5-EC65-E0ED14E19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71" y="1797490"/>
            <a:ext cx="5003409" cy="375255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4654B50-461B-D809-CF4F-EAC13FA3559F}"/>
              </a:ext>
            </a:extLst>
          </p:cNvPr>
          <p:cNvSpPr txBox="1"/>
          <p:nvPr/>
        </p:nvSpPr>
        <p:spPr>
          <a:xfrm>
            <a:off x="7076049" y="5739618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AquaCompot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1581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E3B5D-E55C-FF1C-0804-1C4B0D7D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při </a:t>
            </a:r>
            <a:r>
              <a:rPr lang="cs-CZ" dirty="0" err="1"/>
              <a:t>vermikompostování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A7C852-3166-9228-B294-94A3FE22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6"/>
          </a:xfrm>
        </p:spPr>
        <p:txBody>
          <a:bodyPr/>
          <a:lstStyle/>
          <a:p>
            <a:r>
              <a:rPr lang="cs-CZ" dirty="0"/>
              <a:t>Nejčastější chyba – překrmení žížal na začátku</a:t>
            </a:r>
          </a:p>
          <a:p>
            <a:r>
              <a:rPr lang="cs-CZ" dirty="0" err="1"/>
              <a:t>Vermík</a:t>
            </a:r>
            <a:r>
              <a:rPr lang="cs-CZ" dirty="0"/>
              <a:t> zapáchá =  špatně zvolený odpad, mrtvé žížaly v nádobě na čaj, nedostatek vzduchu, plíseň, hniloba, smrt žížal vlivem horka či udušení</a:t>
            </a:r>
          </a:p>
          <a:p>
            <a:r>
              <a:rPr lang="cs-CZ" dirty="0"/>
              <a:t>Přítomnost octomilek = moc vlhko, přežrané žížaly (dieta a </a:t>
            </a:r>
            <a:r>
              <a:rPr lang="cs-CZ" dirty="0" err="1"/>
              <a:t>zasušit</a:t>
            </a:r>
            <a:r>
              <a:rPr lang="cs-CZ" dirty="0"/>
              <a:t>-papír, piliny), (nebo dávat zbytky ovoce až po předchozím projití mrazákem).</a:t>
            </a:r>
          </a:p>
          <a:p>
            <a:r>
              <a:rPr lang="cs-CZ" dirty="0"/>
              <a:t>Přítomnost mnoha „bílých“ tyček = chvostoskoci = moc vlhko (taky </a:t>
            </a:r>
            <a:r>
              <a:rPr lang="cs-CZ" dirty="0" err="1"/>
              <a:t>zasušit</a:t>
            </a:r>
            <a:r>
              <a:rPr lang="cs-CZ" dirty="0"/>
              <a:t>, ale mně osobně tam nevadí, když jsou tam oni, nejsou tam ti druzí)</a:t>
            </a:r>
          </a:p>
          <a:p>
            <a:endParaRPr lang="cs-CZ" dirty="0"/>
          </a:p>
          <a:p>
            <a:r>
              <a:rPr lang="cs-CZ" i="1" dirty="0"/>
              <a:t>(</a:t>
            </a:r>
            <a:r>
              <a:rPr lang="cs-CZ" i="1" dirty="0" err="1"/>
              <a:t>pozn.já</a:t>
            </a:r>
            <a:r>
              <a:rPr lang="cs-CZ" i="1" dirty="0"/>
              <a:t> osobně mezi nádobu na čaj a kompostovací patro </a:t>
            </a:r>
            <a:r>
              <a:rPr lang="cs-CZ" b="1" i="1" u="sng" dirty="0"/>
              <a:t>vždy</a:t>
            </a:r>
            <a:r>
              <a:rPr lang="cs-CZ" i="1" dirty="0"/>
              <a:t> vkládám netkanou textilii – každé utopené žížalky je škoda a smrt utopením – no, nic moc)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933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F1C1880-99E6-DBE0-1D3B-E8C6D988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Nechtění hosté ve </a:t>
            </a:r>
            <a:r>
              <a:rPr lang="cs-CZ" dirty="0" err="1"/>
              <a:t>vermíku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AC54F1-11D0-A512-7D4B-D079D630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4" y="1825625"/>
            <a:ext cx="12075886" cy="4836432"/>
          </a:xfrm>
        </p:spPr>
        <p:txBody>
          <a:bodyPr>
            <a:normAutofit/>
          </a:bodyPr>
          <a:lstStyle/>
          <a:p>
            <a:pPr algn="l" fontAlgn="base"/>
            <a:r>
              <a:rPr lang="cs-CZ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Rychlotest pro rozpoznání hmyzu ve </a:t>
            </a:r>
            <a:r>
              <a:rPr lang="cs-CZ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vermikompostéru</a:t>
            </a:r>
            <a:endParaRPr lang="cs-CZ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Má křídla?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1) Podobá se </a:t>
            </a:r>
            <a:r>
              <a:rPr lang="cs-CZ" b="0" i="0" dirty="0">
                <a:effectLst/>
                <a:cs typeface="Calibri" panose="020F0502020204030204" pitchFamily="34" charset="0"/>
              </a:rPr>
              <a:t>drobnému</a:t>
            </a: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komárovi? → Smutnice 😟😟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2) Je chlupatý? → </a:t>
            </a:r>
            <a:r>
              <a:rPr lang="cs-CZ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Koutule</a:t>
            </a: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😟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3) Ani jedno.  → Octomilka 😟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 drobný a leze?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4) Je bílý? → Chvostoskok 🙂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5) Je narůžovělý? → Půdní hlístice 🙂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 drobný a téměř se nehýbe? → Roztoč 🙂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6) Vypadá jako světle hnědá pecka? → Žížalí kokon 🙂🙂</a:t>
            </a:r>
          </a:p>
        </p:txBody>
      </p:sp>
    </p:spTree>
    <p:extLst>
      <p:ext uri="{BB962C8B-B14F-4D97-AF65-F5344CB8AC3E}">
        <p14:creationId xmlns:p14="http://schemas.microsoft.com/office/powerpoint/2010/main" val="3815170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vostoskok">
            <a:extLst>
              <a:ext uri="{FF2B5EF4-FFF2-40B4-BE49-F238E27FC236}">
                <a16:creationId xmlns:a16="http://schemas.microsoft.com/office/drawing/2014/main" id="{CCF24E85-BFFF-6AD7-1845-C081B8ECA28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6" y="158348"/>
            <a:ext cx="3149600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ůdní hlístice">
            <a:extLst>
              <a:ext uri="{FF2B5EF4-FFF2-40B4-BE49-F238E27FC236}">
                <a16:creationId xmlns:a16="http://schemas.microsoft.com/office/drawing/2014/main" id="{28292893-FF89-8846-F5D5-E5FE45E9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9" y="2402913"/>
            <a:ext cx="3727725" cy="209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mutnice a její larvy">
            <a:extLst>
              <a:ext uri="{FF2B5EF4-FFF2-40B4-BE49-F238E27FC236}">
                <a16:creationId xmlns:a16="http://schemas.microsoft.com/office/drawing/2014/main" id="{93901F8E-295D-C8B5-E98C-EA753A39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158348"/>
            <a:ext cx="4453440" cy="21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outule a její larva">
            <a:extLst>
              <a:ext uri="{FF2B5EF4-FFF2-40B4-BE49-F238E27FC236}">
                <a16:creationId xmlns:a16="http://schemas.microsoft.com/office/drawing/2014/main" id="{54586A1A-1B46-425A-7605-968CEDDE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85065"/>
            <a:ext cx="4339771" cy="211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Žížalí kokony">
            <a:extLst>
              <a:ext uri="{FF2B5EF4-FFF2-40B4-BE49-F238E27FC236}">
                <a16:creationId xmlns:a16="http://schemas.microsoft.com/office/drawing/2014/main" id="{BAAF3C08-63F5-249C-DC56-DB7836126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3" y="4633494"/>
            <a:ext cx="3178629" cy="211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Octomilka a její larva">
            <a:extLst>
              <a:ext uri="{FF2B5EF4-FFF2-40B4-BE49-F238E27FC236}">
                <a16:creationId xmlns:a16="http://schemas.microsoft.com/office/drawing/2014/main" id="{58E0258A-A44C-5E60-2423-A3088AB5F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5468" r="6747" b="7240"/>
          <a:stretch/>
        </p:blipFill>
        <p:spPr bwMode="auto">
          <a:xfrm>
            <a:off x="5312228" y="4633494"/>
            <a:ext cx="4528457" cy="21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03B35BD-C2A7-17A5-5F13-F7F74BB0B1A9}"/>
              </a:ext>
            </a:extLst>
          </p:cNvPr>
          <p:cNvSpPr txBox="1"/>
          <p:nvPr/>
        </p:nvSpPr>
        <p:spPr>
          <a:xfrm>
            <a:off x="7230794" y="1800665"/>
            <a:ext cx="44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79C9E31-D472-6B01-B70B-74BA1A8A4E0C}"/>
              </a:ext>
            </a:extLst>
          </p:cNvPr>
          <p:cNvSpPr txBox="1"/>
          <p:nvPr/>
        </p:nvSpPr>
        <p:spPr>
          <a:xfrm>
            <a:off x="6344529" y="3981157"/>
            <a:ext cx="48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C5987E-B9D9-814A-3DC9-856475727D24}"/>
              </a:ext>
            </a:extLst>
          </p:cNvPr>
          <p:cNvSpPr txBox="1"/>
          <p:nvPr/>
        </p:nvSpPr>
        <p:spPr>
          <a:xfrm>
            <a:off x="5008098" y="5950634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8D04A01-D5AA-9FD9-9972-8AD01D2653F5}"/>
              </a:ext>
            </a:extLst>
          </p:cNvPr>
          <p:cNvSpPr txBox="1"/>
          <p:nvPr/>
        </p:nvSpPr>
        <p:spPr>
          <a:xfrm>
            <a:off x="3305908" y="1800665"/>
            <a:ext cx="44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945A0DC-E0DD-093A-17A4-B6E04E1168FA}"/>
              </a:ext>
            </a:extLst>
          </p:cNvPr>
          <p:cNvSpPr txBox="1"/>
          <p:nvPr/>
        </p:nvSpPr>
        <p:spPr>
          <a:xfrm>
            <a:off x="4180114" y="398115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44F903-2CCD-2909-7621-AC7A7FE32528}"/>
              </a:ext>
            </a:extLst>
          </p:cNvPr>
          <p:cNvSpPr txBox="1"/>
          <p:nvPr/>
        </p:nvSpPr>
        <p:spPr>
          <a:xfrm>
            <a:off x="1041009" y="631996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6)</a:t>
            </a:r>
          </a:p>
        </p:txBody>
      </p:sp>
    </p:spTree>
    <p:extLst>
      <p:ext uri="{BB962C8B-B14F-4D97-AF65-F5344CB8AC3E}">
        <p14:creationId xmlns:p14="http://schemas.microsoft.com/office/powerpoint/2010/main" val="4183984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8E6592-F697-8268-1BC0-8A90DF0E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jich zbavit, resp. Jak obnovit rovnováhu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9538C6-FA41-72A2-C6BC-A1001B3AF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825625"/>
            <a:ext cx="11854375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1) dieta (na 14 dní)</a:t>
            </a:r>
          </a:p>
          <a:p>
            <a:r>
              <a:rPr lang="cs-CZ" dirty="0"/>
              <a:t>2) pilinová terapie (souvislá vrstva 5cm)</a:t>
            </a:r>
          </a:p>
          <a:p>
            <a:r>
              <a:rPr lang="cs-CZ" dirty="0"/>
              <a:t>3) čistota (oplachovat víko – různé názory-</a:t>
            </a:r>
            <a:r>
              <a:rPr lang="cs-CZ" sz="2400" i="1" dirty="0"/>
              <a:t>já neoplachuji</a:t>
            </a:r>
            <a:r>
              <a:rPr lang="cs-CZ" dirty="0"/>
              <a:t>)</a:t>
            </a:r>
          </a:p>
          <a:p>
            <a:r>
              <a:rPr lang="cs-CZ" dirty="0"/>
              <a:t>4) podložka proti muškám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5) nechte pracovat přírodu – pavouci okolo </a:t>
            </a:r>
            <a:r>
              <a:rPr lang="cs-CZ" dirty="0" err="1"/>
              <a:t>vermíku</a:t>
            </a:r>
            <a:r>
              <a:rPr lang="cs-CZ" dirty="0"/>
              <a:t> (</a:t>
            </a:r>
            <a:r>
              <a:rPr lang="cs-CZ" i="1" dirty="0"/>
              <a:t>můj názor a zkušenost</a:t>
            </a:r>
            <a:r>
              <a:rPr lang="cs-CZ" dirty="0"/>
              <a:t>),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odloví vše, co vyletí</a:t>
            </a:r>
          </a:p>
          <a:p>
            <a:r>
              <a:rPr lang="cs-CZ" dirty="0">
                <a:solidFill>
                  <a:srgbClr val="0E6166"/>
                </a:solidFill>
                <a:latin typeface="CarotSans"/>
              </a:rPr>
              <a:t>Podrobněji zde: https://kokoza.cz/kompostovani/jak-se-zbavit-skudcu-ve-vermikomposteru/?</a:t>
            </a:r>
            <a:endParaRPr lang="cs-CZ" b="0" i="0" dirty="0">
              <a:solidFill>
                <a:srgbClr val="0E6166"/>
              </a:solidFill>
              <a:effectLst/>
              <a:latin typeface="CarotSan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68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E58A8-91BA-D949-F064-C2A0DD93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cs-CZ" dirty="0"/>
              <a:t>Proč to vůbec dělat?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023CBC-2D1F-152D-759E-819A4E69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2702"/>
            <a:ext cx="12192000" cy="5465298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Kuchyňský koš </a:t>
            </a:r>
            <a:r>
              <a:rPr lang="cs-CZ" dirty="0"/>
              <a:t>nebude smrdět a </a:t>
            </a:r>
            <a:r>
              <a:rPr lang="cs-CZ" u="sng" dirty="0"/>
              <a:t>nemusí se vynášet tak často </a:t>
            </a:r>
            <a:r>
              <a:rPr lang="cs-CZ" u="sng" dirty="0">
                <a:sym typeface="Wingdings" panose="05000000000000000000" pitchFamily="2" charset="2"/>
              </a:rPr>
              <a:t></a:t>
            </a:r>
          </a:p>
          <a:p>
            <a:r>
              <a:rPr lang="cs-CZ" b="0" i="0" dirty="0">
                <a:solidFill>
                  <a:srgbClr val="050505"/>
                </a:solidFill>
                <a:effectLst/>
              </a:rPr>
              <a:t>Ve směsném komunálním odpadu skončilo </a:t>
            </a:r>
            <a:r>
              <a:rPr lang="cs-CZ" b="1" i="0" dirty="0">
                <a:solidFill>
                  <a:srgbClr val="050505"/>
                </a:solidFill>
                <a:effectLst/>
              </a:rPr>
              <a:t>za rok 2020 celkem 2 798 839 tun odpadků</a:t>
            </a:r>
            <a:r>
              <a:rPr lang="cs-CZ" b="0" i="0" dirty="0">
                <a:solidFill>
                  <a:srgbClr val="050505"/>
                </a:solidFill>
                <a:effectLst/>
              </a:rPr>
              <a:t>, přičemž cca </a:t>
            </a:r>
            <a:r>
              <a:rPr lang="cs-CZ" b="1" i="0" dirty="0">
                <a:solidFill>
                  <a:srgbClr val="050505"/>
                </a:solidFill>
                <a:effectLst/>
              </a:rPr>
              <a:t>40% bylo tvořeno bioodpadem</a:t>
            </a:r>
            <a:r>
              <a:rPr lang="cs-CZ" sz="2400" b="1" dirty="0">
                <a:solidFill>
                  <a:srgbClr val="050505"/>
                </a:solidFill>
                <a:latin typeface="Segoe UI Historic" panose="020B0502040204020203" pitchFamily="34" charset="0"/>
              </a:rPr>
              <a:t>.</a:t>
            </a:r>
            <a:r>
              <a:rPr lang="cs-CZ" sz="24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			</a:t>
            </a:r>
          </a:p>
          <a:p>
            <a:r>
              <a:rPr lang="cs-CZ" sz="24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</a:t>
            </a:r>
            <a:r>
              <a:rPr lang="cs-CZ" dirty="0"/>
              <a:t>aždý z nás vytvoří cca 100 kg bioodpadu/rok.</a:t>
            </a:r>
          </a:p>
          <a:p>
            <a:r>
              <a:rPr lang="cs-CZ" dirty="0"/>
              <a:t>Získáte skvělé hnojivo na kytky – kompost a žížalí čaj plný enzymů</a:t>
            </a:r>
          </a:p>
          <a:p>
            <a:r>
              <a:rPr lang="cs-CZ" dirty="0"/>
              <a:t>Pouze vstupní náklady na pořízení </a:t>
            </a:r>
            <a:r>
              <a:rPr lang="cs-CZ" dirty="0" err="1"/>
              <a:t>vermikomposteru</a:t>
            </a:r>
            <a:r>
              <a:rPr lang="cs-CZ" dirty="0"/>
              <a:t>, (</a:t>
            </a:r>
            <a:r>
              <a:rPr lang="cs-CZ" dirty="0" err="1"/>
              <a:t>event.násady</a:t>
            </a:r>
            <a:r>
              <a:rPr lang="cs-CZ" dirty="0"/>
              <a:t> žížal)</a:t>
            </a:r>
          </a:p>
          <a:p>
            <a:r>
              <a:rPr lang="cs-CZ" dirty="0"/>
              <a:t>Vracíme, co jsme si vzali – „Ze země opět zpět“ – ROVNOVÁHA: Má dáti/Dal</a:t>
            </a:r>
          </a:p>
          <a:p>
            <a:r>
              <a:rPr lang="cs-CZ" dirty="0"/>
              <a:t>Žížala = ideální domácí mazlíček – nemá chlupy, neštěká, nemusí se venčit a ve </a:t>
            </a:r>
            <a:r>
              <a:rPr lang="cs-CZ" dirty="0" err="1"/>
              <a:t>vermíku</a:t>
            </a:r>
            <a:r>
              <a:rPr lang="cs-CZ" dirty="0"/>
              <a:t> jich může být až 8 tisíc, neutrácíte za granule, stelivo ani hračky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10l </a:t>
            </a:r>
            <a:r>
              <a:rPr lang="cs-CZ" dirty="0" err="1">
                <a:sym typeface="Wingdings" panose="05000000000000000000" pitchFamily="2" charset="2"/>
              </a:rPr>
              <a:t>vermikompostu</a:t>
            </a:r>
            <a:r>
              <a:rPr lang="cs-CZ" dirty="0">
                <a:sym typeface="Wingdings" panose="05000000000000000000" pitchFamily="2" charset="2"/>
              </a:rPr>
              <a:t> se dnes prodává za 590,- (brigáda pro děti třeba)</a:t>
            </a:r>
          </a:p>
          <a:p>
            <a:r>
              <a:rPr lang="cs-CZ" dirty="0">
                <a:sym typeface="Wingdings" panose="05000000000000000000" pitchFamily="2" charset="2"/>
              </a:rPr>
              <a:t>1litr žížalího čaje stojí v obchodě 120,-kč (totéž)</a:t>
            </a:r>
          </a:p>
          <a:p>
            <a:r>
              <a:rPr lang="cs-CZ" dirty="0">
                <a:sym typeface="Wingdings" panose="05000000000000000000" pitchFamily="2" charset="2"/>
              </a:rPr>
              <a:t>Žížaly –jediný tvor, který miluje </a:t>
            </a:r>
            <a:r>
              <a:rPr lang="cs-CZ" dirty="0" err="1">
                <a:sym typeface="Wingdings" panose="05000000000000000000" pitchFamily="2" charset="2"/>
              </a:rPr>
              <a:t>kafe</a:t>
            </a:r>
            <a:r>
              <a:rPr lang="cs-CZ" dirty="0">
                <a:sym typeface="Wingdings" panose="05000000000000000000" pitchFamily="2" charset="2"/>
              </a:rPr>
              <a:t> stejně jako já – host do každé kavárny ;-)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46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142B2-EC98-08AA-59A2-78862355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Jdeme na to - Jak založit </a:t>
            </a:r>
            <a:r>
              <a:rPr lang="cs-CZ" dirty="0" err="1"/>
              <a:t>vermikompostér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E5802C-BB04-7450-9355-3B24AA635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909004"/>
          </a:xfrm>
        </p:spPr>
        <p:txBody>
          <a:bodyPr/>
          <a:lstStyle/>
          <a:p>
            <a:r>
              <a:rPr lang="cs-CZ" dirty="0"/>
              <a:t>Podestýlka – do výše 5 cm (plata od vajec, </a:t>
            </a:r>
            <a:r>
              <a:rPr lang="cs-CZ" dirty="0" err="1"/>
              <a:t>skart.papír</a:t>
            </a:r>
            <a:r>
              <a:rPr lang="cs-CZ" dirty="0"/>
              <a:t>, karton)+ </a:t>
            </a:r>
            <a:r>
              <a:rPr lang="cs-CZ" u="sng" dirty="0"/>
              <a:t>zvlhčit </a:t>
            </a:r>
            <a:r>
              <a:rPr lang="cs-CZ" dirty="0"/>
              <a:t>!</a:t>
            </a:r>
          </a:p>
          <a:p>
            <a:r>
              <a:rPr lang="cs-CZ" dirty="0"/>
              <a:t>Násada – 150-300 ž., aklimatizace, nechat svítit přes noc (www.mapko.cz)</a:t>
            </a:r>
          </a:p>
          <a:p>
            <a:r>
              <a:rPr lang="cs-CZ" dirty="0"/>
              <a:t>(zpočátku) pouze Hrst potravy ZA TÝDEN!, výška 2,5cm (dokud nesežerou, nepřidávat)</a:t>
            </a:r>
          </a:p>
          <a:p>
            <a:r>
              <a:rPr lang="cs-CZ" dirty="0"/>
              <a:t>Trpělivost (2-3 měsíce než byl 1.čaj)</a:t>
            </a:r>
          </a:p>
          <a:p>
            <a:r>
              <a:rPr lang="cs-CZ" dirty="0"/>
              <a:t>Prohrabávat? Ne (</a:t>
            </a:r>
            <a:r>
              <a:rPr lang="cs-CZ" sz="2400" i="1" dirty="0"/>
              <a:t>doma také nestěhujete nábytek obden)</a:t>
            </a:r>
            <a:endParaRPr lang="cs-CZ" sz="3200" dirty="0"/>
          </a:p>
          <a:p>
            <a:r>
              <a:rPr lang="cs-CZ" dirty="0"/>
              <a:t>Přidat mikroorganismy? Ano, Urychlovač kompostu</a:t>
            </a:r>
          </a:p>
          <a:p>
            <a:r>
              <a:rPr lang="cs-CZ" dirty="0"/>
              <a:t>Útěk žížal? Jen když se jim tam nelíbí = moc horko,</a:t>
            </a:r>
          </a:p>
          <a:p>
            <a:pPr marL="0" indent="0">
              <a:buNone/>
            </a:pPr>
            <a:r>
              <a:rPr lang="cs-CZ" dirty="0"/>
              <a:t>   kyselé pH, málo vzduchu, moc vlhka(topí se),…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FE9EAE-3491-94C4-5AB5-C511282F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84" y="3368675"/>
            <a:ext cx="3810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12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69D47-B3E0-04F1-264B-59E4F6E2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4"/>
          </a:xfrm>
        </p:spPr>
        <p:txBody>
          <a:bodyPr/>
          <a:lstStyle/>
          <a:p>
            <a:r>
              <a:rPr lang="cs-CZ" dirty="0"/>
              <a:t>Nejčastější dotazy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A9F1FA-1E74-2892-5882-3B0FBF3F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3890"/>
            <a:ext cx="12192000" cy="5525253"/>
          </a:xfrm>
        </p:spPr>
        <p:txBody>
          <a:bodyPr>
            <a:normAutofit/>
          </a:bodyPr>
          <a:lstStyle/>
          <a:p>
            <a:r>
              <a:rPr lang="cs-CZ" dirty="0"/>
              <a:t>Mohu odjet na dovolenou? Ano, až 4 týdny jsou ok, zakrmit předtím.</a:t>
            </a:r>
          </a:p>
          <a:p>
            <a:r>
              <a:rPr lang="cs-CZ" dirty="0"/>
              <a:t>Jak dlouho trvá zkompostování 1 patra? Asi 2-3 měsíce.</a:t>
            </a:r>
          </a:p>
          <a:p>
            <a:r>
              <a:rPr lang="cs-CZ" dirty="0"/>
              <a:t>Kdy sklízet </a:t>
            </a:r>
            <a:r>
              <a:rPr lang="cs-CZ" dirty="0" err="1"/>
              <a:t>vermikompost</a:t>
            </a:r>
            <a:r>
              <a:rPr lang="cs-CZ" dirty="0"/>
              <a:t>? Až je černý a bez viditelných kousků.</a:t>
            </a:r>
          </a:p>
          <a:p>
            <a:r>
              <a:rPr lang="cs-CZ" dirty="0"/>
              <a:t>Jak separovat žížaly z hotového patra? Dát patro úplně nahoru, odkrýt a nasvítit.</a:t>
            </a:r>
          </a:p>
          <a:p>
            <a:r>
              <a:rPr lang="cs-CZ" dirty="0"/>
              <a:t>Jak často mám </a:t>
            </a:r>
            <a:r>
              <a:rPr lang="cs-CZ" dirty="0" err="1"/>
              <a:t>vermík</a:t>
            </a:r>
            <a:r>
              <a:rPr lang="cs-CZ" dirty="0"/>
              <a:t> čistit? Jak chcete, já nechávám přírodu v rovnováze.</a:t>
            </a:r>
          </a:p>
          <a:p>
            <a:r>
              <a:rPr lang="cs-CZ" dirty="0"/>
              <a:t>Co s plísní uvnitř? Pokud pravidelně dáváte Urychlovač, plíseň nemá šanci, pokud se už vytvořila, </a:t>
            </a:r>
            <a:r>
              <a:rPr lang="cs-CZ" dirty="0" err="1"/>
              <a:t>zasušit</a:t>
            </a:r>
            <a:r>
              <a:rPr lang="cs-CZ" dirty="0"/>
              <a:t> a daný kousek zahrabat nebo odstranit úplně.</a:t>
            </a:r>
          </a:p>
          <a:p>
            <a:r>
              <a:rPr lang="cs-CZ" dirty="0"/>
              <a:t>Moc vlhko? Co s tím? Vysušují uhlíkaté věci-papír, piliny, viz dříve.</a:t>
            </a:r>
          </a:p>
          <a:p>
            <a:r>
              <a:rPr lang="cs-CZ" dirty="0"/>
              <a:t>Co se stane, pokud tyto žížaly smíchám s klasickou žížalou hnojní? Zkříží se, ale nakladené kokony jsou prázdné, dál se nemnoží, efektivita </a:t>
            </a:r>
            <a:r>
              <a:rPr lang="cs-CZ" dirty="0" err="1"/>
              <a:t>vermíku</a:t>
            </a:r>
            <a:r>
              <a:rPr lang="cs-CZ" dirty="0"/>
              <a:t> tím klesá. A venku v kompostu ty kalifornské časem pojdou - nezvládají mrazy.</a:t>
            </a:r>
          </a:p>
        </p:txBody>
      </p:sp>
    </p:spTree>
    <p:extLst>
      <p:ext uri="{BB962C8B-B14F-4D97-AF65-F5344CB8AC3E}">
        <p14:creationId xmlns:p14="http://schemas.microsoft.com/office/powerpoint/2010/main" val="334882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2BEAA64-C178-51C1-C4D0-3E537E20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Žížalám Zdar!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3602EC6-08C0-2EFA-BDAB-E763EA374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63" y="643061"/>
            <a:ext cx="6215006" cy="5862823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6120232-EBF9-30AB-41B2-EACA0C313C46}"/>
              </a:ext>
            </a:extLst>
          </p:cNvPr>
          <p:cNvSpPr txBox="1"/>
          <p:nvPr/>
        </p:nvSpPr>
        <p:spPr>
          <a:xfrm>
            <a:off x="675248" y="5137653"/>
            <a:ext cx="3390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Mgr. Kamila Karásková</a:t>
            </a:r>
          </a:p>
          <a:p>
            <a:r>
              <a:rPr lang="cs-CZ" sz="2400" dirty="0"/>
              <a:t>karaskova52@seznam.cz</a:t>
            </a:r>
          </a:p>
          <a:p>
            <a:r>
              <a:rPr lang="cs-CZ" sz="2400" dirty="0"/>
              <a:t>www.kk-rehab.cz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3237B54-6FC3-087B-1AC6-F90538977300}"/>
              </a:ext>
            </a:extLst>
          </p:cNvPr>
          <p:cNvSpPr txBox="1"/>
          <p:nvPr/>
        </p:nvSpPr>
        <p:spPr>
          <a:xfrm>
            <a:off x="838200" y="2869809"/>
            <a:ext cx="354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DĚKUJI ZA POZORNOST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E5FF784-3575-F887-64E9-1B7EF88AE36B}"/>
              </a:ext>
            </a:extLst>
          </p:cNvPr>
          <p:cNvSpPr txBox="1"/>
          <p:nvPr/>
        </p:nvSpPr>
        <p:spPr>
          <a:xfrm>
            <a:off x="1181686" y="4037428"/>
            <a:ext cx="1957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Dotazy sem </a:t>
            </a:r>
            <a:r>
              <a:rPr lang="cs-CZ" sz="2400" dirty="0">
                <a:sym typeface="Wingdings" panose="05000000000000000000" pitchFamily="2" charset="2"/>
              </a:rPr>
              <a:t></a:t>
            </a:r>
            <a:endParaRPr lang="cs-CZ" sz="2400" dirty="0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0D9945A9-B503-A527-5F4E-D2802317B8EC}"/>
              </a:ext>
            </a:extLst>
          </p:cNvPr>
          <p:cNvSpPr/>
          <p:nvPr/>
        </p:nvSpPr>
        <p:spPr>
          <a:xfrm>
            <a:off x="1927274" y="4499093"/>
            <a:ext cx="211015" cy="638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332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CFECCA6-3FC2-90FD-2EC2-DF95C93A89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915035"/>
          </a:xfrm>
        </p:spPr>
        <p:txBody>
          <a:bodyPr/>
          <a:lstStyle/>
          <a:p>
            <a:r>
              <a:rPr lang="cs-CZ" dirty="0"/>
              <a:t>    Zdroje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CAFD012-A9AE-CE3D-487A-828FEE3B1D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11348"/>
            <a:ext cx="12308114" cy="5746651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kompostuj.cz</a:t>
            </a:r>
          </a:p>
          <a:p>
            <a:r>
              <a:rPr lang="cs-CZ" dirty="0">
                <a:hlinkClick r:id="rId2"/>
              </a:rPr>
              <a:t>vermikompostuj.cz</a:t>
            </a:r>
          </a:p>
          <a:p>
            <a:r>
              <a:rPr lang="cs-CZ" dirty="0">
                <a:hlinkClick r:id="rId2"/>
              </a:rPr>
              <a:t>https://kokoza.cz/kompostovani/nejcastejsi-kompostovaci-dotazy-v-roce-2021/</a:t>
            </a:r>
            <a:endParaRPr lang="cs-CZ" dirty="0"/>
          </a:p>
          <a:p>
            <a:r>
              <a:rPr lang="cs-CZ" dirty="0">
                <a:hlinkClick r:id="rId3"/>
              </a:rPr>
              <a:t>https://kokoza.cz/kompostovani/vermikompostovaci-faq-aneb-odpovedi-na-nejcasteji-kladene-otazky-ke-kompostovani/</a:t>
            </a:r>
            <a:endParaRPr lang="cs-CZ" dirty="0"/>
          </a:p>
          <a:p>
            <a:r>
              <a:rPr lang="cs-CZ" dirty="0">
                <a:hlinkClick r:id="rId4"/>
              </a:rPr>
              <a:t>https://kokoza.cz/kompostovani/jak-se-spravne-starat-o-kalifornske-zizaly/</a:t>
            </a:r>
            <a:endParaRPr lang="cs-CZ" dirty="0"/>
          </a:p>
          <a:p>
            <a:r>
              <a:rPr lang="cs-CZ" dirty="0">
                <a:hlinkClick r:id="rId5"/>
              </a:rPr>
              <a:t>https://kokoza.cz/kompostovani/puvod-a-druhy-zizal-odkud-pochazi-kalifornska-zizala/</a:t>
            </a:r>
            <a:endParaRPr lang="cs-CZ" dirty="0"/>
          </a:p>
          <a:p>
            <a:r>
              <a:rPr lang="cs-CZ" dirty="0"/>
              <a:t>PĚKNÁ VIDEA:</a:t>
            </a:r>
          </a:p>
          <a:p>
            <a:r>
              <a:rPr lang="cs-CZ" dirty="0">
                <a:hlinkClick r:id="rId6"/>
              </a:rPr>
              <a:t>https://www.youtube.com/watch?v=MCQXTLNhpZ8</a:t>
            </a:r>
            <a:endParaRPr lang="cs-CZ" dirty="0"/>
          </a:p>
          <a:p>
            <a:r>
              <a:rPr lang="cs-CZ" dirty="0">
                <a:hlinkClick r:id="rId7"/>
              </a:rPr>
              <a:t>https://www.youtube.com/watch?time_continue=2&amp;v=v7hbofg1lqE&amp;feature=emb_logo</a:t>
            </a:r>
            <a:endParaRPr lang="cs-CZ" dirty="0"/>
          </a:p>
          <a:p>
            <a:r>
              <a:rPr lang="cs-CZ" dirty="0">
                <a:hlinkClick r:id="rId8"/>
              </a:rPr>
              <a:t>https://www.youtube.com/watch?v=vWj3LwVRWV0&amp;t=188s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34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C33DC-594C-8484-8E54-EC005A20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5712"/>
          </a:xfrm>
        </p:spPr>
        <p:txBody>
          <a:bodyPr/>
          <a:lstStyle/>
          <a:p>
            <a:r>
              <a:rPr lang="cs-CZ" dirty="0"/>
              <a:t>Úvodem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28AF20-6E41-E02C-8485-AAEAF677D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0838"/>
            <a:ext cx="12191999" cy="5437162"/>
          </a:xfrm>
        </p:spPr>
        <p:txBody>
          <a:bodyPr>
            <a:normAutofit/>
          </a:bodyPr>
          <a:lstStyle/>
          <a:p>
            <a:r>
              <a:rPr lang="cs-CZ" b="0" i="0" dirty="0">
                <a:effectLst/>
              </a:rPr>
              <a:t>Žížaly nemají jiné životní cíle než základní potřeby – potrava, rozmnožování a přívětivé životní prostředí.</a:t>
            </a:r>
          </a:p>
          <a:p>
            <a:r>
              <a:rPr lang="cs-CZ" dirty="0"/>
              <a:t>Kalifornské žížaly – rychleji se množí, rychleji zpracovávají odpad, ž</a:t>
            </a:r>
            <a:r>
              <a:rPr lang="cs-CZ" b="0" i="0" dirty="0">
                <a:effectLst/>
              </a:rPr>
              <a:t>ijí při povrchu půdy s nadbytkem organické hmoty, jsou malé, pohybují se velmi rychle. </a:t>
            </a:r>
          </a:p>
          <a:p>
            <a:r>
              <a:rPr lang="cs-CZ" dirty="0"/>
              <a:t>Svůj počet zdvojnásobí cca za 2 měsíce, žijí krátce (cca 1-3 roky).</a:t>
            </a:r>
          </a:p>
          <a:p>
            <a:r>
              <a:rPr lang="cs-CZ" dirty="0"/>
              <a:t>Za týden zpracují 3x tolik toho, co samy váží (</a:t>
            </a:r>
            <a:r>
              <a:rPr lang="cs-CZ" dirty="0" err="1"/>
              <a:t>tzn.půl</a:t>
            </a:r>
            <a:r>
              <a:rPr lang="cs-CZ" dirty="0"/>
              <a:t> kila žížal = 1,5 kg bioodpadu)</a:t>
            </a:r>
          </a:p>
          <a:p>
            <a:r>
              <a:rPr lang="cs-CZ" dirty="0"/>
              <a:t>Pracují v teplotách mezi 0°C – 32°C (spíš 5-25°C, optimum 20°C)(</a:t>
            </a:r>
            <a:r>
              <a:rPr lang="cs-CZ" dirty="0" err="1"/>
              <a:t>tzn.v</a:t>
            </a:r>
            <a:r>
              <a:rPr lang="cs-CZ" dirty="0"/>
              <a:t> zimě zazimovat, v létě přistínit a větrat otevřením-pokud ho máte na balkoně)</a:t>
            </a:r>
          </a:p>
          <a:p>
            <a:r>
              <a:rPr lang="cs-CZ" dirty="0"/>
              <a:t>Žížalí čaj – ředíme 1:10 s vodou (pozor-</a:t>
            </a:r>
            <a:r>
              <a:rPr lang="cs-CZ" dirty="0" err="1"/>
              <a:t>někt.zdroje</a:t>
            </a:r>
            <a:r>
              <a:rPr lang="cs-CZ" dirty="0"/>
              <a:t> uvádí 1:1 - tím kytky spolehlivě zabijete – vlastní zkušenost</a:t>
            </a:r>
            <a:r>
              <a:rPr lang="cs-CZ" dirty="0">
                <a:sym typeface="Wingdings" panose="05000000000000000000" pitchFamily="2" charset="2"/>
              </a:rPr>
              <a:t> bohužel)</a:t>
            </a:r>
            <a:endParaRPr lang="cs-CZ" dirty="0"/>
          </a:p>
          <a:p>
            <a:r>
              <a:rPr lang="cs-CZ" dirty="0"/>
              <a:t>Žížalí kompost – smíchat 1:1 až 1:10 se zeminou</a:t>
            </a:r>
          </a:p>
        </p:txBody>
      </p:sp>
    </p:spTree>
    <p:extLst>
      <p:ext uri="{BB962C8B-B14F-4D97-AF65-F5344CB8AC3E}">
        <p14:creationId xmlns:p14="http://schemas.microsoft.com/office/powerpoint/2010/main" val="365602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50328-5658-C1EE-6F6B-1E458264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Žížalí čaj – k čemu je dobrý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689CBA-ACE9-E2BF-2361-9139D505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013809" cy="4814326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Jediné čistě přírodní tekuté hnojivo vhodné pro pokojové i venkovní rostliny.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Neobsahuje žádné průmyslově vyrobené chemikálie ani pesticidy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Podporuje růst rostlin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u="sng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Chrání rostliny před chorobami a škůdci, působí proti plísním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Obsahuje velké množství minerálů a enzymů, kterými zúrodňuje půdu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Podporuje kvetení rostlin a tvorbu plodů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Je prokázáno, že </a:t>
            </a:r>
            <a:r>
              <a:rPr lang="cs-CZ" b="0" i="0" u="sng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zelenina i ovoce vyprodukované s pomocí žížalího čaje obsahuje vyšší množství minerálů a vitamínů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12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D59643B-8906-556D-EAC0-3B12409BA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5" t="4459" r="12205" b="8512"/>
          <a:stretch/>
        </p:blipFill>
        <p:spPr>
          <a:xfrm>
            <a:off x="6217919" y="444784"/>
            <a:ext cx="5207560" cy="63306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74C42A-D116-DC40-C33F-EBD5B7C77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r="15072"/>
          <a:stretch/>
        </p:blipFill>
        <p:spPr>
          <a:xfrm>
            <a:off x="0" y="305762"/>
            <a:ext cx="5331655" cy="64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7B199-1323-4BB5-E87E-0DE4D25C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a 2. patro </a:t>
            </a:r>
            <a:r>
              <a:rPr lang="cs-CZ" dirty="0" err="1"/>
              <a:t>vermikomposteru</a:t>
            </a:r>
            <a:endParaRPr lang="cs-CZ" dirty="0"/>
          </a:p>
        </p:txBody>
      </p:sp>
      <p:pic>
        <p:nvPicPr>
          <p:cNvPr id="3074" name="Picture 2" descr="Vermikompostování Archivy - Zahrada pod horou">
            <a:extLst>
              <a:ext uri="{FF2B5EF4-FFF2-40B4-BE49-F238E27FC236}">
                <a16:creationId xmlns:a16="http://schemas.microsoft.com/office/drawing/2014/main" id="{103B8E77-6A69-EF6F-9CB9-4585DE1E66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65" y="2080086"/>
            <a:ext cx="5162844" cy="387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Žížalí čaj: video | Zahrádkářská poradna">
            <a:extLst>
              <a:ext uri="{FF2B5EF4-FFF2-40B4-BE49-F238E27FC236}">
                <a16:creationId xmlns:a16="http://schemas.microsoft.com/office/drawing/2014/main" id="{AA866EF0-A532-E117-3BFB-E7FCD0235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2183196"/>
            <a:ext cx="5589563" cy="3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F11023F-73DA-0090-11A0-C77AD2A1D933}"/>
              </a:ext>
            </a:extLst>
          </p:cNvPr>
          <p:cNvSpPr txBox="1"/>
          <p:nvPr/>
        </p:nvSpPr>
        <p:spPr>
          <a:xfrm>
            <a:off x="506437" y="5907326"/>
            <a:ext cx="453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Čerstvé zatím nezpracované zbytky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1C2C5E1-8209-4418-F5C6-D5CAC773794E}"/>
              </a:ext>
            </a:extLst>
          </p:cNvPr>
          <p:cNvSpPr txBox="1"/>
          <p:nvPr/>
        </p:nvSpPr>
        <p:spPr>
          <a:xfrm>
            <a:off x="6372665" y="5907326"/>
            <a:ext cx="382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Částečně zpracované zbytky</a:t>
            </a:r>
          </a:p>
        </p:txBody>
      </p:sp>
    </p:spTree>
    <p:extLst>
      <p:ext uri="{BB962C8B-B14F-4D97-AF65-F5344CB8AC3E}">
        <p14:creationId xmlns:p14="http://schemas.microsoft.com/office/powerpoint/2010/main" val="149199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mikompostér VermiHut 4 patrový + žížaly ZDARMA | Biorre.cz">
            <a:extLst>
              <a:ext uri="{FF2B5EF4-FFF2-40B4-BE49-F238E27FC236}">
                <a16:creationId xmlns:a16="http://schemas.microsoft.com/office/drawing/2014/main" id="{770E0F13-E2E8-A30C-D334-838FABD8482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358900"/>
            <a:ext cx="4682099" cy="46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Jak na domácí kompost? Pořiďte vermikompostér a pusťte do něj žížaly -  Flowee">
            <a:extLst>
              <a:ext uri="{FF2B5EF4-FFF2-40B4-BE49-F238E27FC236}">
                <a16:creationId xmlns:a16="http://schemas.microsoft.com/office/drawing/2014/main" id="{9F3FAC43-899B-BABF-2E0F-46587D3E2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6019"/>
          <a:stretch/>
        </p:blipFill>
        <p:spPr bwMode="auto">
          <a:xfrm>
            <a:off x="6707945" y="1097280"/>
            <a:ext cx="4572000" cy="534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A78EB5A-248A-A93E-CEB7-0CE4215F983F}"/>
              </a:ext>
            </a:extLst>
          </p:cNvPr>
          <p:cNvSpPr txBox="1"/>
          <p:nvPr/>
        </p:nvSpPr>
        <p:spPr>
          <a:xfrm>
            <a:off x="6949440" y="5866229"/>
            <a:ext cx="1505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>
                <a:solidFill>
                  <a:schemeClr val="bg1"/>
                </a:solidFill>
              </a:rPr>
              <a:t>Urbalive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7CD7B11-7A1E-0B2D-8A22-BC1147E5162F}"/>
              </a:ext>
            </a:extLst>
          </p:cNvPr>
          <p:cNvSpPr txBox="1"/>
          <p:nvPr/>
        </p:nvSpPr>
        <p:spPr>
          <a:xfrm>
            <a:off x="565150" y="6006906"/>
            <a:ext cx="153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VermiHut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3067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9AD60-4FA9-B422-5668-CDE32E2E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a 4. patro </a:t>
            </a:r>
            <a:r>
              <a:rPr lang="cs-CZ" dirty="0" err="1"/>
              <a:t>vermikomposteru</a:t>
            </a:r>
            <a:endParaRPr lang="cs-CZ" dirty="0"/>
          </a:p>
        </p:txBody>
      </p:sp>
      <p:pic>
        <p:nvPicPr>
          <p:cNvPr id="2050" name="Picture 2" descr="Žížalí kompost: Vzduch a prostor umožní vermikompostování | Zahrádkář">
            <a:extLst>
              <a:ext uri="{FF2B5EF4-FFF2-40B4-BE49-F238E27FC236}">
                <a16:creationId xmlns:a16="http://schemas.microsoft.com/office/drawing/2014/main" id="{70DDC17D-E830-906A-D601-7156ED213C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4"/>
          <a:stretch/>
        </p:blipFill>
        <p:spPr bwMode="auto">
          <a:xfrm>
            <a:off x="705729" y="1690688"/>
            <a:ext cx="5390271" cy="36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Jak vyrobit a ředit žížalí čaj - Vermikompostuj.cz">
            <a:extLst>
              <a:ext uri="{FF2B5EF4-FFF2-40B4-BE49-F238E27FC236}">
                <a16:creationId xmlns:a16="http://schemas.microsoft.com/office/drawing/2014/main" id="{110398DB-FEB1-0EFD-5FCD-47B3DA5BB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7"/>
          <a:stretch/>
        </p:blipFill>
        <p:spPr bwMode="auto">
          <a:xfrm>
            <a:off x="6569613" y="1759375"/>
            <a:ext cx="4784188" cy="37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1AD0049-C95F-744F-7487-E05278348DAF}"/>
              </a:ext>
            </a:extLst>
          </p:cNvPr>
          <p:cNvSpPr txBox="1"/>
          <p:nvPr/>
        </p:nvSpPr>
        <p:spPr>
          <a:xfrm>
            <a:off x="838200" y="5369651"/>
            <a:ext cx="294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Hotový </a:t>
            </a:r>
            <a:r>
              <a:rPr lang="cs-CZ" sz="2400" dirty="0" err="1"/>
              <a:t>vermikompost</a:t>
            </a:r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4D6BB5-B3AE-74EB-DDE2-9033A9760EE7}"/>
              </a:ext>
            </a:extLst>
          </p:cNvPr>
          <p:cNvSpPr txBox="1"/>
          <p:nvPr/>
        </p:nvSpPr>
        <p:spPr>
          <a:xfrm>
            <a:off x="6724357" y="5470588"/>
            <a:ext cx="122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Žížalí čaj</a:t>
            </a:r>
          </a:p>
        </p:txBody>
      </p:sp>
    </p:spTree>
    <p:extLst>
      <p:ext uri="{BB962C8B-B14F-4D97-AF65-F5344CB8AC3E}">
        <p14:creationId xmlns:p14="http://schemas.microsoft.com/office/powerpoint/2010/main" val="216271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032A7-13F6-1F40-156E-CD7742C4D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1203" cy="1100818"/>
          </a:xfrm>
        </p:spPr>
        <p:txBody>
          <a:bodyPr/>
          <a:lstStyle/>
          <a:p>
            <a:r>
              <a:rPr lang="cs-CZ" dirty="0"/>
              <a:t>Co do </a:t>
            </a:r>
            <a:r>
              <a:rPr lang="cs-CZ" dirty="0" err="1"/>
              <a:t>vermíku</a:t>
            </a:r>
            <a:r>
              <a:rPr lang="cs-CZ" dirty="0"/>
              <a:t> PATŘÍ </a:t>
            </a:r>
            <a:r>
              <a:rPr lang="cs-CZ" sz="2800" dirty="0"/>
              <a:t>(</a:t>
            </a:r>
            <a:r>
              <a:rPr lang="cs-CZ" sz="2400" i="1" dirty="0"/>
              <a:t>to podtržené = vysušující, obsahuje uhlík</a:t>
            </a:r>
            <a:r>
              <a:rPr lang="cs-CZ" sz="2800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142A3-1D4A-044E-B4E4-97C1DF7C2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5944"/>
            <a:ext cx="12192000" cy="539205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Veškeré zbytky ovoce a zeleniny (i vařená rýže, brambory, těstoviny BEZ OMÁČEK)</a:t>
            </a:r>
          </a:p>
          <a:p>
            <a:r>
              <a:rPr lang="cs-CZ" dirty="0"/>
              <a:t>Čajové sáčky, kávová sedlina (včetně papírových filtrů) (</a:t>
            </a:r>
            <a:r>
              <a:rPr lang="cs-CZ" i="1" dirty="0"/>
              <a:t>bacha na </a:t>
            </a:r>
            <a:r>
              <a:rPr lang="cs-CZ" i="1" dirty="0" err="1"/>
              <a:t>pyramid.sáčky</a:t>
            </a:r>
            <a:r>
              <a:rPr lang="cs-CZ" i="1" dirty="0"/>
              <a:t>-často jsou z plastu-co neroztrhnete v ruce žížala nerozkouše</a:t>
            </a:r>
            <a:r>
              <a:rPr lang="cs-CZ" dirty="0"/>
              <a:t>)</a:t>
            </a:r>
          </a:p>
          <a:p>
            <a:r>
              <a:rPr lang="cs-CZ" u="sng" dirty="0"/>
              <a:t>Piliny, hobliny </a:t>
            </a:r>
            <a:r>
              <a:rPr lang="cs-CZ" dirty="0"/>
              <a:t>(podestýlka hlodavců – jak kdy)</a:t>
            </a:r>
          </a:p>
          <a:p>
            <a:r>
              <a:rPr lang="cs-CZ" dirty="0"/>
              <a:t>Zvadlé květiny a listy</a:t>
            </a:r>
          </a:p>
          <a:p>
            <a:r>
              <a:rPr lang="cs-CZ" dirty="0"/>
              <a:t>Pečivo – ano, ale lépe usušené a jen s malým množstvím plísně na povrchu</a:t>
            </a:r>
          </a:p>
          <a:p>
            <a:r>
              <a:rPr lang="cs-CZ" dirty="0"/>
              <a:t>Skořápky od vajec (ALE předtím usušit a podrtit) (řeší zakyselení obsahu)</a:t>
            </a:r>
          </a:p>
          <a:p>
            <a:r>
              <a:rPr lang="cs-CZ" u="sng" dirty="0"/>
              <a:t>Papírové kapesníky posmrkané, pečicí papír, </a:t>
            </a:r>
            <a:r>
              <a:rPr lang="cs-CZ" u="sng" dirty="0" err="1"/>
              <a:t>papír.pytlíky</a:t>
            </a:r>
            <a:r>
              <a:rPr lang="cs-CZ" u="sng" dirty="0"/>
              <a:t> od pečiva</a:t>
            </a:r>
          </a:p>
          <a:p>
            <a:r>
              <a:rPr lang="cs-CZ" dirty="0"/>
              <a:t>Rozložitelné tyčky do uší</a:t>
            </a:r>
          </a:p>
          <a:p>
            <a:r>
              <a:rPr lang="cs-CZ" u="sng" dirty="0"/>
              <a:t>Prach z bezsáčkového vysavače</a:t>
            </a:r>
            <a:r>
              <a:rPr lang="cs-CZ" dirty="0"/>
              <a:t>, vlasy, chlupy</a:t>
            </a:r>
          </a:p>
          <a:p>
            <a:r>
              <a:rPr lang="cs-CZ" dirty="0"/>
              <a:t>Kompostovatelné kelímky od kávy (= plast na bázi </a:t>
            </a:r>
            <a:r>
              <a:rPr lang="cs-CZ" dirty="0" err="1"/>
              <a:t>kukuřič.škrobu</a:t>
            </a:r>
            <a:r>
              <a:rPr lang="cs-CZ" dirty="0"/>
              <a:t>)</a:t>
            </a:r>
          </a:p>
          <a:p>
            <a:pPr algn="just"/>
            <a:r>
              <a:rPr lang="cs-CZ" u="sng" dirty="0"/>
              <a:t>Kartonové krabice (na malé kousky), plata od vajec, roličky od </a:t>
            </a:r>
            <a:r>
              <a:rPr lang="cs-CZ" u="sng" dirty="0" err="1"/>
              <a:t>t.pap</a:t>
            </a:r>
            <a:r>
              <a:rPr lang="cs-CZ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1075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1459</Words>
  <Application>Microsoft Office PowerPoint</Application>
  <PresentationFormat>Širokoúhlá obrazovka</PresentationFormat>
  <Paragraphs>142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CarotSans</vt:lpstr>
      <vt:lpstr>Segoe UI Historic</vt:lpstr>
      <vt:lpstr>Motiv Office</vt:lpstr>
      <vt:lpstr>Prezentace aplikace PowerPoint</vt:lpstr>
      <vt:lpstr>Proč to vůbec dělat?</vt:lpstr>
      <vt:lpstr>Úvodem</vt:lpstr>
      <vt:lpstr>Žížalí čaj – k čemu je dobrý</vt:lpstr>
      <vt:lpstr>Prezentace aplikace PowerPoint</vt:lpstr>
      <vt:lpstr>1. a 2. patro vermikomposteru</vt:lpstr>
      <vt:lpstr>Prezentace aplikace PowerPoint</vt:lpstr>
      <vt:lpstr>3. a 4. patro vermikomposteru</vt:lpstr>
      <vt:lpstr>Co do vermíku PATŘÍ (to podtržené = vysušující, obsahuje uhlík)</vt:lpstr>
      <vt:lpstr>Co do vermíku NEPATŘÍ</vt:lpstr>
      <vt:lpstr>Prezentace aplikace PowerPoint</vt:lpstr>
      <vt:lpstr>Prezentace aplikace PowerPoint</vt:lpstr>
      <vt:lpstr>Prezentace aplikace PowerPoint</vt:lpstr>
      <vt:lpstr>      Velkoobjemové vermikompostéry</vt:lpstr>
      <vt:lpstr>miniVermikompostér přímo do květináče</vt:lpstr>
      <vt:lpstr>Chyby při vermikompostování</vt:lpstr>
      <vt:lpstr>Nechtění hosté ve vermíku</vt:lpstr>
      <vt:lpstr>Prezentace aplikace PowerPoint</vt:lpstr>
      <vt:lpstr>Jak se jich zbavit, resp. Jak obnovit rovnováhu</vt:lpstr>
      <vt:lpstr>Jdeme na to - Jak založit vermikompostér?</vt:lpstr>
      <vt:lpstr>Nejčastější dotazy</vt:lpstr>
      <vt:lpstr>Žížalám Zdar!</vt:lpstr>
      <vt:lpstr>   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Žížalám Zdar!</dc:title>
  <dc:creator>Kamila Karaskova</dc:creator>
  <cp:lastModifiedBy>Kamila Karaskova</cp:lastModifiedBy>
  <cp:revision>104</cp:revision>
  <dcterms:created xsi:type="dcterms:W3CDTF">2022-06-06T12:57:12Z</dcterms:created>
  <dcterms:modified xsi:type="dcterms:W3CDTF">2022-06-08T09:45:30Z</dcterms:modified>
</cp:coreProperties>
</file>